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9" r:id="rId4"/>
    <p:sldId id="260" r:id="rId5"/>
    <p:sldId id="274" r:id="rId6"/>
    <p:sldId id="277" r:id="rId7"/>
    <p:sldId id="278" r:id="rId8"/>
    <p:sldId id="279" r:id="rId9"/>
    <p:sldId id="286" r:id="rId10"/>
    <p:sldId id="281" r:id="rId11"/>
    <p:sldId id="282" r:id="rId12"/>
    <p:sldId id="287" r:id="rId13"/>
    <p:sldId id="284" r:id="rId14"/>
    <p:sldId id="285" r:id="rId15"/>
    <p:sldId id="283" r:id="rId16"/>
    <p:sldId id="262" r:id="rId17"/>
    <p:sldId id="288" r:id="rId18"/>
    <p:sldId id="263" r:id="rId19"/>
    <p:sldId id="266" r:id="rId20"/>
    <p:sldId id="269" r:id="rId21"/>
    <p:sldId id="272" r:id="rId22"/>
    <p:sldId id="275" r:id="rId23"/>
    <p:sldId id="276" r:id="rId24"/>
  </p:sldIdLst>
  <p:sldSz cx="12801600" cy="9601200" type="A3"/>
  <p:notesSz cx="7023100" cy="9309100"/>
  <p:embeddedFontLst>
    <p:embeddedFont>
      <p:font typeface="Hind" panose="020B0604020202020204" charset="0"/>
      <p:regular r:id="rId27"/>
      <p:bold r:id="rId28"/>
    </p:embeddedFont>
    <p:embeddedFont>
      <p:font typeface="Calibri" panose="020F050202020403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22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6439A3C-7FEB-44BE-A2A0-F64AD067ACC9}">
  <a:tblStyle styleId="{C6439A3C-7FEB-44BE-A2A0-F64AD067ACC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876" y="4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466C2-8CD1-48FD-99CC-9FD3009A22D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BACDB-EA0F-4A0F-A8C0-5C5D55AA8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85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  <a:noFill/>
          <a:ln>
            <a:noFill/>
          </a:ln>
        </p:spPr>
        <p:txBody>
          <a:bodyPr lIns="93308" tIns="93308" rIns="93308" bIns="93308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0909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16804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433607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150411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867214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584018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300822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017625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5734429" algn="l" defTabSz="14336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422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4171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02311" y="4421823"/>
            <a:ext cx="5618479" cy="4189095"/>
          </a:xfrm>
          <a:prstGeom prst="rect">
            <a:avLst/>
          </a:prstGeom>
        </p:spPr>
        <p:txBody>
          <a:bodyPr lIns="93308" tIns="93308" rIns="93308" bIns="93308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28239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3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3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19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3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3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259410" y="3718074"/>
            <a:ext cx="6282780" cy="2164959"/>
          </a:xfrm>
          <a:prstGeom prst="rect">
            <a:avLst/>
          </a:prstGeom>
        </p:spPr>
        <p:txBody>
          <a:bodyPr lIns="143336" tIns="143336" rIns="143336" bIns="143336" anchor="ctr" anchorCtr="0"/>
          <a:lstStyle>
            <a:lvl1pPr lvl="0" algn="ctr">
              <a:spcBef>
                <a:spcPts val="0"/>
              </a:spcBef>
              <a:buSzPct val="100000"/>
              <a:defRPr sz="7100"/>
            </a:lvl1pPr>
            <a:lvl2pPr lvl="1" algn="ctr">
              <a:spcBef>
                <a:spcPts val="0"/>
              </a:spcBef>
              <a:buSzPct val="100000"/>
              <a:defRPr sz="7600"/>
            </a:lvl2pPr>
            <a:lvl3pPr lvl="2" algn="ctr">
              <a:spcBef>
                <a:spcPts val="0"/>
              </a:spcBef>
              <a:buSzPct val="100000"/>
              <a:defRPr sz="7600"/>
            </a:lvl3pPr>
            <a:lvl4pPr lvl="3" algn="ctr">
              <a:spcBef>
                <a:spcPts val="0"/>
              </a:spcBef>
              <a:buSzPct val="100000"/>
              <a:defRPr sz="7600"/>
            </a:lvl4pPr>
            <a:lvl5pPr lvl="4" algn="ctr">
              <a:spcBef>
                <a:spcPts val="0"/>
              </a:spcBef>
              <a:buSzPct val="100000"/>
              <a:defRPr sz="7600"/>
            </a:lvl5pPr>
            <a:lvl6pPr lvl="5" algn="ctr">
              <a:spcBef>
                <a:spcPts val="0"/>
              </a:spcBef>
              <a:buSzPct val="100000"/>
              <a:defRPr sz="7600"/>
            </a:lvl6pPr>
            <a:lvl7pPr lvl="6" algn="ctr">
              <a:spcBef>
                <a:spcPts val="0"/>
              </a:spcBef>
              <a:buSzPct val="100000"/>
              <a:defRPr sz="7600"/>
            </a:lvl7pPr>
            <a:lvl8pPr lvl="7" algn="ctr">
              <a:spcBef>
                <a:spcPts val="0"/>
              </a:spcBef>
              <a:buSzPct val="100000"/>
              <a:defRPr sz="7600"/>
            </a:lvl8pPr>
            <a:lvl9pPr lvl="8" algn="ctr">
              <a:spcBef>
                <a:spcPts val="0"/>
              </a:spcBef>
              <a:buSzPct val="100000"/>
              <a:defRPr sz="7600"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 rot="5400000" flipH="1">
            <a:off x="7787604" y="445061"/>
            <a:ext cx="6884640" cy="31445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 rot="5400000" flipH="1">
            <a:off x="-1811214" y="6569429"/>
            <a:ext cx="6671280" cy="30479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 rot="-5400000" flipH="1">
            <a:off x="-1112152" y="5596791"/>
            <a:ext cx="4097520" cy="18732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 rot="-5400000" flipH="1">
            <a:off x="434838" y="4076774"/>
            <a:ext cx="2835279" cy="12956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 rot="5400000">
            <a:off x="-657855" y="4404029"/>
            <a:ext cx="2421439" cy="110586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 rot="-5400000">
            <a:off x="-499655" y="3781245"/>
            <a:ext cx="1840159" cy="8408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 rot="5400000" flipH="1">
            <a:off x="9546004" y="2711126"/>
            <a:ext cx="4469920" cy="204245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 rot="-5400000">
            <a:off x="10737159" y="5338625"/>
            <a:ext cx="2834720" cy="12956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 rot="-5400000" flipH="1">
            <a:off x="10002445" y="5377001"/>
            <a:ext cx="1918559" cy="8765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 rot="-5400000" flipH="1">
            <a:off x="8518267" y="1296657"/>
            <a:ext cx="2837519" cy="129653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mall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Shape 123"/>
          <p:cNvGrpSpPr/>
          <p:nvPr/>
        </p:nvGrpSpPr>
        <p:grpSpPr>
          <a:xfrm>
            <a:off x="11108807" y="9"/>
            <a:ext cx="1692849" cy="5179257"/>
            <a:chOff x="7395202" y="-6"/>
            <a:chExt cx="1748884" cy="4013021"/>
          </a:xfrm>
        </p:grpSpPr>
        <p:sp>
          <p:nvSpPr>
            <p:cNvPr id="124" name="Shape 124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Shape 127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Shape 129"/>
          <p:cNvGrpSpPr/>
          <p:nvPr/>
        </p:nvGrpSpPr>
        <p:grpSpPr>
          <a:xfrm>
            <a:off x="2" y="4167311"/>
            <a:ext cx="1224486" cy="5434365"/>
            <a:chOff x="3" y="2750304"/>
            <a:chExt cx="722479" cy="2404814"/>
          </a:xfrm>
        </p:grpSpPr>
        <p:sp>
          <p:nvSpPr>
            <p:cNvPr id="130" name="Shape 130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Shape 131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Shape 133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134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25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3707062" y="3097828"/>
            <a:ext cx="5387339" cy="2164959"/>
          </a:xfrm>
          <a:prstGeom prst="rect">
            <a:avLst/>
          </a:prstGeom>
        </p:spPr>
        <p:txBody>
          <a:bodyPr lIns="143336" tIns="143336" rIns="143336" bIns="143336" anchor="b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3707167" y="5159188"/>
            <a:ext cx="5387339" cy="1464959"/>
          </a:xfrm>
          <a:prstGeom prst="rect">
            <a:avLst/>
          </a:prstGeom>
        </p:spPr>
        <p:txBody>
          <a:bodyPr lIns="143336" tIns="143336" rIns="143336" bIns="143336" anchor="t" anchorCtr="0"/>
          <a:lstStyle>
            <a:lvl1pPr lvl="0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33CCFF"/>
              </a:buClr>
              <a:buSzPct val="100000"/>
              <a:buNone/>
              <a:defRPr sz="2800">
                <a:solidFill>
                  <a:srgbClr val="33CCFF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/>
          <p:nvPr/>
        </p:nvSpPr>
        <p:spPr>
          <a:xfrm rot="5400000" flipH="1">
            <a:off x="7787604" y="445061"/>
            <a:ext cx="6884640" cy="31445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 rot="5400000" flipH="1">
            <a:off x="-1811214" y="6569429"/>
            <a:ext cx="6671280" cy="30479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/>
          <p:nvPr/>
        </p:nvSpPr>
        <p:spPr>
          <a:xfrm rot="-5400000" flipH="1">
            <a:off x="-1112152" y="5596791"/>
            <a:ext cx="4097520" cy="18732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Shape 26"/>
          <p:cNvSpPr/>
          <p:nvPr/>
        </p:nvSpPr>
        <p:spPr>
          <a:xfrm rot="-5400000" flipH="1">
            <a:off x="434838" y="4076774"/>
            <a:ext cx="2835279" cy="12956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 rot="5400000">
            <a:off x="-657855" y="4404029"/>
            <a:ext cx="2421439" cy="110586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/>
          <p:nvPr/>
        </p:nvSpPr>
        <p:spPr>
          <a:xfrm rot="-5400000">
            <a:off x="-499655" y="3781245"/>
            <a:ext cx="1840159" cy="8408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 rot="5400000" flipH="1">
            <a:off x="9546004" y="2711126"/>
            <a:ext cx="4469920" cy="204245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 rot="-5400000">
            <a:off x="10737159" y="5338625"/>
            <a:ext cx="2834720" cy="12956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/>
          <p:nvPr/>
        </p:nvSpPr>
        <p:spPr>
          <a:xfrm rot="-5400000" flipH="1">
            <a:off x="10002445" y="5377001"/>
            <a:ext cx="1918559" cy="8765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32"/>
          <p:cNvSpPr/>
          <p:nvPr/>
        </p:nvSpPr>
        <p:spPr>
          <a:xfrm rot="-5400000" flipH="1">
            <a:off x="8518267" y="1296657"/>
            <a:ext cx="2837519" cy="129653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493922" y="1703988"/>
            <a:ext cx="8360940" cy="1187199"/>
          </a:xfrm>
          <a:prstGeom prst="rect">
            <a:avLst/>
          </a:prstGeom>
        </p:spPr>
        <p:txBody>
          <a:bodyPr lIns="143336" tIns="143336" rIns="143336" bIns="143336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493922" y="3081021"/>
            <a:ext cx="8360940" cy="5160400"/>
          </a:xfrm>
          <a:prstGeom prst="rect">
            <a:avLst/>
          </a:prstGeom>
        </p:spPr>
        <p:txBody>
          <a:bodyPr lIns="143336" tIns="143336" rIns="143336" bIns="143336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10353283" y="-11"/>
            <a:ext cx="2448438" cy="7490973"/>
            <a:chOff x="7395202" y="-6"/>
            <a:chExt cx="1748884" cy="4013021"/>
          </a:xfrm>
        </p:grpSpPr>
        <p:sp>
          <p:nvSpPr>
            <p:cNvPr id="50" name="Shape 50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6" y="5112201"/>
            <a:ext cx="1011471" cy="4488987"/>
            <a:chOff x="3" y="2750304"/>
            <a:chExt cx="722479" cy="2404814"/>
          </a:xfrm>
        </p:grpSpPr>
        <p:sp>
          <p:nvSpPr>
            <p:cNvPr id="56" name="Shape 56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ig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10353283" y="-11"/>
            <a:ext cx="2448438" cy="7490973"/>
            <a:chOff x="7395202" y="-6"/>
            <a:chExt cx="1748884" cy="4013021"/>
          </a:xfrm>
        </p:grpSpPr>
        <p:sp>
          <p:nvSpPr>
            <p:cNvPr id="137" name="Shape 137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Shape 140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2" name="Shape 142"/>
          <p:cNvSpPr/>
          <p:nvPr/>
        </p:nvSpPr>
        <p:spPr>
          <a:xfrm rot="5400000" flipH="1">
            <a:off x="-1244341" y="3793121"/>
            <a:ext cx="4583040" cy="209412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/>
          <p:nvPr/>
        </p:nvSpPr>
        <p:spPr>
          <a:xfrm rot="5400000">
            <a:off x="-679841" y="3040519"/>
            <a:ext cx="2502640" cy="114282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/>
          <p:nvPr/>
        </p:nvSpPr>
        <p:spPr>
          <a:xfrm rot="-5400000" flipH="1">
            <a:off x="-931496" y="7100150"/>
            <a:ext cx="3431680" cy="15686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Shape 145"/>
          <p:cNvSpPr/>
          <p:nvPr/>
        </p:nvSpPr>
        <p:spPr>
          <a:xfrm rot="-5400000">
            <a:off x="-516390" y="2396927"/>
            <a:ext cx="1901759" cy="86898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/>
          <p:nvPr/>
        </p:nvSpPr>
        <p:spPr>
          <a:xfrm rot="-5400000" flipH="1">
            <a:off x="364327" y="5826914"/>
            <a:ext cx="2374399" cy="108527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43336" tIns="71649" rIns="143336" bIns="71649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490069" y="2560323"/>
            <a:ext cx="1386839" cy="320039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66634E3B-07E0-4E6C-88F4-5CDD871E57B2}" type="datetime1">
              <a:rPr lang="en-US" smtClean="0"/>
              <a:t>6/26/2017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723691" y="4568761"/>
            <a:ext cx="5403713" cy="320041"/>
          </a:xfrm>
          <a:prstGeom prst="rect">
            <a:avLst/>
          </a:prstGeom>
        </p:spPr>
        <p:txBody>
          <a:bodyPr lIns="77925" tIns="38963" rIns="77925" bIns="3896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0167" y="414024"/>
            <a:ext cx="880110" cy="1074762"/>
          </a:xfrm>
          <a:prstGeom prst="rect">
            <a:avLst/>
          </a:prstGeom>
        </p:spPr>
        <p:txBody>
          <a:bodyPr lIns="77925" tIns="38963" rIns="77925" bIns="38963"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E58D6A99-E6EA-4334-8573-0A70EEDF9C84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/>
          <a:lstStyle/>
          <a:p>
            <a:fld id="{A4303B1E-F101-46B3-A114-D37FFF45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259410" y="3718076"/>
            <a:ext cx="6282780" cy="2164959"/>
          </a:xfrm>
          <a:prstGeom prst="rect">
            <a:avLst/>
          </a:prstGeom>
        </p:spPr>
        <p:txBody>
          <a:bodyPr lIns="127980" tIns="127980" rIns="127980" bIns="127980" anchor="ctr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700"/>
            </a:lvl2pPr>
            <a:lvl3pPr lvl="2" algn="ctr">
              <a:spcBef>
                <a:spcPts val="0"/>
              </a:spcBef>
              <a:buSzPct val="100000"/>
              <a:defRPr sz="6700"/>
            </a:lvl3pPr>
            <a:lvl4pPr lvl="3" algn="ctr">
              <a:spcBef>
                <a:spcPts val="0"/>
              </a:spcBef>
              <a:buSzPct val="100000"/>
              <a:defRPr sz="6700"/>
            </a:lvl4pPr>
            <a:lvl5pPr lvl="4" algn="ctr">
              <a:spcBef>
                <a:spcPts val="0"/>
              </a:spcBef>
              <a:buSzPct val="100000"/>
              <a:defRPr sz="6700"/>
            </a:lvl5pPr>
            <a:lvl6pPr lvl="5" algn="ctr">
              <a:spcBef>
                <a:spcPts val="0"/>
              </a:spcBef>
              <a:buSzPct val="100000"/>
              <a:defRPr sz="6700"/>
            </a:lvl6pPr>
            <a:lvl7pPr lvl="6" algn="ctr">
              <a:spcBef>
                <a:spcPts val="0"/>
              </a:spcBef>
              <a:buSzPct val="100000"/>
              <a:defRPr sz="6700"/>
            </a:lvl7pPr>
            <a:lvl8pPr lvl="7" algn="ctr">
              <a:spcBef>
                <a:spcPts val="0"/>
              </a:spcBef>
              <a:buSzPct val="100000"/>
              <a:defRPr sz="6700"/>
            </a:lvl8pPr>
            <a:lvl9pPr lvl="8" algn="ctr">
              <a:spcBef>
                <a:spcPts val="0"/>
              </a:spcBef>
              <a:buSzPct val="100000"/>
              <a:defRPr sz="6700"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 rot="5400000" flipH="1">
            <a:off x="7787604" y="445061"/>
            <a:ext cx="6884640" cy="31445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 rot="5400000" flipH="1">
            <a:off x="-1811214" y="6569429"/>
            <a:ext cx="6671280" cy="304794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/>
          <p:nvPr/>
        </p:nvSpPr>
        <p:spPr>
          <a:xfrm rot="-5400000" flipH="1">
            <a:off x="-1112152" y="5596791"/>
            <a:ext cx="4097520" cy="187320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/>
          <p:nvPr/>
        </p:nvSpPr>
        <p:spPr>
          <a:xfrm rot="-5400000" flipH="1">
            <a:off x="434839" y="4076775"/>
            <a:ext cx="2835279" cy="129569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14"/>
          <p:cNvSpPr/>
          <p:nvPr/>
        </p:nvSpPr>
        <p:spPr>
          <a:xfrm rot="5400000">
            <a:off x="-657855" y="4404029"/>
            <a:ext cx="2421439" cy="110586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Shape 15"/>
          <p:cNvSpPr/>
          <p:nvPr/>
        </p:nvSpPr>
        <p:spPr>
          <a:xfrm rot="-5400000">
            <a:off x="-499655" y="3781245"/>
            <a:ext cx="1840159" cy="8408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hape 16"/>
          <p:cNvSpPr/>
          <p:nvPr/>
        </p:nvSpPr>
        <p:spPr>
          <a:xfrm rot="5400000" flipH="1">
            <a:off x="9546004" y="2711126"/>
            <a:ext cx="4469920" cy="204245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 rot="-5400000">
            <a:off x="10737159" y="5338626"/>
            <a:ext cx="2834720" cy="1295699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8"/>
          <p:cNvSpPr/>
          <p:nvPr/>
        </p:nvSpPr>
        <p:spPr>
          <a:xfrm rot="-5400000" flipH="1">
            <a:off x="10002446" y="5377001"/>
            <a:ext cx="1918559" cy="87654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 rot="-5400000" flipH="1">
            <a:off x="8518268" y="1296658"/>
            <a:ext cx="2837519" cy="129653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930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5945" y="4035363"/>
            <a:ext cx="6569640" cy="1530479"/>
          </a:xfrm>
          <a:prstGeom prst="rect">
            <a:avLst/>
          </a:prstGeom>
        </p:spPr>
        <p:txBody>
          <a:bodyPr lIns="127980" tIns="127980" rIns="127980" bIns="127980" anchor="ctr" anchorCtr="0"/>
          <a:lstStyle>
            <a:lvl1pPr lvl="0" algn="ctr" rtl="0">
              <a:spcBef>
                <a:spcPts val="0"/>
              </a:spcBef>
              <a:defRPr b="1" i="1"/>
            </a:lvl1pPr>
            <a:lvl2pPr lvl="1" algn="ctr" rtl="0">
              <a:spcBef>
                <a:spcPts val="0"/>
              </a:spcBef>
              <a:defRPr b="1" i="1"/>
            </a:lvl2pPr>
            <a:lvl3pPr lvl="2" algn="ctr" rtl="0">
              <a:spcBef>
                <a:spcPts val="0"/>
              </a:spcBef>
              <a:defRPr b="1" i="1"/>
            </a:lvl3pPr>
            <a:lvl4pPr lvl="3" algn="ctr" rtl="0">
              <a:spcBef>
                <a:spcPts val="0"/>
              </a:spcBef>
              <a:defRPr b="1" i="1"/>
            </a:lvl4pPr>
            <a:lvl5pPr lvl="4" algn="ctr" rtl="0">
              <a:spcBef>
                <a:spcPts val="0"/>
              </a:spcBef>
              <a:defRPr b="1" i="1"/>
            </a:lvl5pPr>
            <a:lvl6pPr lvl="5" algn="ctr" rtl="0">
              <a:spcBef>
                <a:spcPts val="0"/>
              </a:spcBef>
              <a:defRPr b="1" i="1"/>
            </a:lvl6pPr>
            <a:lvl7pPr lvl="6" algn="ctr" rtl="0">
              <a:spcBef>
                <a:spcPts val="0"/>
              </a:spcBef>
              <a:defRPr b="1" i="1"/>
            </a:lvl7pPr>
            <a:lvl8pPr lvl="7" algn="ctr" rtl="0">
              <a:spcBef>
                <a:spcPts val="0"/>
              </a:spcBef>
              <a:defRPr b="1" i="1"/>
            </a:lvl8pPr>
            <a:lvl9pPr lvl="8" algn="ctr">
              <a:spcBef>
                <a:spcPts val="0"/>
              </a:spcBef>
              <a:defRPr b="1" i="1"/>
            </a:lvl9pPr>
          </a:lstStyle>
          <a:p>
            <a:endParaRPr/>
          </a:p>
        </p:txBody>
      </p:sp>
      <p:grpSp>
        <p:nvGrpSpPr>
          <p:cNvPr id="35" name="Shape 35"/>
          <p:cNvGrpSpPr/>
          <p:nvPr/>
        </p:nvGrpSpPr>
        <p:grpSpPr>
          <a:xfrm>
            <a:off x="10353283" y="-11"/>
            <a:ext cx="2448438" cy="7490973"/>
            <a:chOff x="7395202" y="-6"/>
            <a:chExt cx="1748884" cy="4013021"/>
          </a:xfrm>
        </p:grpSpPr>
        <p:sp>
          <p:nvSpPr>
            <p:cNvPr id="36" name="Shape 36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" name="Shape 41"/>
          <p:cNvSpPr/>
          <p:nvPr/>
        </p:nvSpPr>
        <p:spPr>
          <a:xfrm rot="5400000" flipH="1">
            <a:off x="-1244341" y="3793121"/>
            <a:ext cx="4583040" cy="209412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CC3399"/>
              </a:gs>
              <a:gs pos="100000">
                <a:srgbClr val="6699FF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/>
          <p:nvPr/>
        </p:nvSpPr>
        <p:spPr>
          <a:xfrm rot="5400000">
            <a:off x="-679841" y="3040519"/>
            <a:ext cx="2502640" cy="1142820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33CCCC"/>
              </a:gs>
              <a:gs pos="100000">
                <a:srgbClr val="66FF33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/>
          <p:nvPr/>
        </p:nvSpPr>
        <p:spPr>
          <a:xfrm rot="-5400000" flipH="1">
            <a:off x="-931565" y="7100216"/>
            <a:ext cx="3431894" cy="1568776"/>
          </a:xfrm>
          <a:prstGeom prst="parallelogram">
            <a:avLst>
              <a:gd name="adj" fmla="val 81897"/>
            </a:avLst>
          </a:prstGeom>
          <a:gradFill>
            <a:gsLst>
              <a:gs pos="0">
                <a:srgbClr val="FF0066"/>
              </a:gs>
              <a:gs pos="100000">
                <a:srgbClr val="FF9900"/>
              </a:gs>
            </a:gsLst>
            <a:lin ang="5400012" scaled="0"/>
          </a:gra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Shape 44"/>
          <p:cNvSpPr/>
          <p:nvPr/>
        </p:nvSpPr>
        <p:spPr>
          <a:xfrm rot="-5400000">
            <a:off x="-516390" y="2396927"/>
            <a:ext cx="1901759" cy="868980"/>
          </a:xfrm>
          <a:prstGeom prst="parallelogram">
            <a:avLst>
              <a:gd name="adj" fmla="val 81897"/>
            </a:avLst>
          </a:prstGeom>
          <a:solidFill>
            <a:srgbClr val="FFFFFF">
              <a:alpha val="14229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45"/>
          <p:cNvSpPr/>
          <p:nvPr/>
        </p:nvSpPr>
        <p:spPr>
          <a:xfrm rot="-5400000" flipH="1">
            <a:off x="364330" y="5826915"/>
            <a:ext cx="2374399" cy="1085279"/>
          </a:xfrm>
          <a:prstGeom prst="parallelogram">
            <a:avLst>
              <a:gd name="adj" fmla="val 81897"/>
            </a:avLst>
          </a:prstGeom>
          <a:solidFill>
            <a:srgbClr val="0066FF">
              <a:alpha val="22690"/>
            </a:srgbClr>
          </a:solidFill>
          <a:ln>
            <a:noFill/>
          </a:ln>
        </p:spPr>
        <p:txBody>
          <a:bodyPr lIns="127980" tIns="63973" rIns="127980" bIns="63973" anchor="ctr" anchorCtr="0">
            <a:noAutofit/>
          </a:bodyPr>
          <a:lstStyle/>
          <a:p>
            <a:pPr algn="ctr"/>
            <a:endParaRPr sz="25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617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493922" y="1703990"/>
            <a:ext cx="8360940" cy="1187199"/>
          </a:xfrm>
          <a:prstGeom prst="rect">
            <a:avLst/>
          </a:prstGeom>
        </p:spPr>
        <p:txBody>
          <a:bodyPr lIns="127980" tIns="127980" rIns="127980" bIns="127980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493922" y="3081021"/>
            <a:ext cx="8360940" cy="5160400"/>
          </a:xfrm>
          <a:prstGeom prst="rect">
            <a:avLst/>
          </a:prstGeom>
        </p:spPr>
        <p:txBody>
          <a:bodyPr lIns="127980" tIns="127980" rIns="127980" bIns="12798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10353283" y="-11"/>
            <a:ext cx="2448438" cy="7490973"/>
            <a:chOff x="7395202" y="-6"/>
            <a:chExt cx="1748884" cy="4013021"/>
          </a:xfrm>
        </p:grpSpPr>
        <p:sp>
          <p:nvSpPr>
            <p:cNvPr id="50" name="Shape 50"/>
            <p:cNvSpPr/>
            <p:nvPr/>
          </p:nvSpPr>
          <p:spPr>
            <a:xfrm rot="5400000" flipH="1">
              <a:off x="7471942" y="406043"/>
              <a:ext cx="2078100" cy="12659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Shape 51"/>
            <p:cNvSpPr/>
            <p:nvPr/>
          </p:nvSpPr>
          <p:spPr>
            <a:xfrm rot="5400000" flipH="1">
              <a:off x="7072799" y="1666233"/>
              <a:ext cx="2574299" cy="15681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Shape 52"/>
            <p:cNvSpPr/>
            <p:nvPr/>
          </p:nvSpPr>
          <p:spPr>
            <a:xfrm rot="-5400000">
              <a:off x="8020586" y="2718091"/>
              <a:ext cx="1396200" cy="8508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Shape 53"/>
            <p:cNvSpPr/>
            <p:nvPr/>
          </p:nvSpPr>
          <p:spPr>
            <a:xfrm rot="-5400000">
              <a:off x="7178152" y="542729"/>
              <a:ext cx="1110899" cy="676800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Shape 54"/>
            <p:cNvSpPr/>
            <p:nvPr/>
          </p:nvSpPr>
          <p:spPr>
            <a:xfrm rot="-5400000" flipH="1">
              <a:off x="8242800" y="3381814"/>
              <a:ext cx="784500" cy="4778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Shape 55"/>
          <p:cNvGrpSpPr/>
          <p:nvPr/>
        </p:nvGrpSpPr>
        <p:grpSpPr>
          <a:xfrm>
            <a:off x="7" y="5112203"/>
            <a:ext cx="1011471" cy="4488987"/>
            <a:chOff x="3" y="2750304"/>
            <a:chExt cx="722479" cy="2404814"/>
          </a:xfrm>
        </p:grpSpPr>
        <p:sp>
          <p:nvSpPr>
            <p:cNvPr id="56" name="Shape 56"/>
            <p:cNvSpPr/>
            <p:nvPr/>
          </p:nvSpPr>
          <p:spPr>
            <a:xfrm rot="5400000" flipH="1">
              <a:off x="-231667" y="3341328"/>
              <a:ext cx="1185900" cy="7223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CC3399"/>
                </a:gs>
                <a:gs pos="100000">
                  <a:srgbClr val="6699FF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Shape 57"/>
            <p:cNvSpPr/>
            <p:nvPr/>
          </p:nvSpPr>
          <p:spPr>
            <a:xfrm rot="5400000">
              <a:off x="-158106" y="3063819"/>
              <a:ext cx="808800" cy="492300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33CCCC"/>
                </a:gs>
                <a:gs pos="100000">
                  <a:srgbClr val="66FF33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Shape 58"/>
            <p:cNvSpPr/>
            <p:nvPr/>
          </p:nvSpPr>
          <p:spPr>
            <a:xfrm rot="-5400000" flipH="1">
              <a:off x="-173394" y="4440518"/>
              <a:ext cx="888000" cy="541199"/>
            </a:xfrm>
            <a:prstGeom prst="parallelogram">
              <a:avLst>
                <a:gd name="adj" fmla="val 81897"/>
              </a:avLst>
            </a:prstGeom>
            <a:gradFill>
              <a:gsLst>
                <a:gs pos="0">
                  <a:srgbClr val="FF0066"/>
                </a:gs>
                <a:gs pos="100000">
                  <a:srgbClr val="FF9900"/>
                </a:gs>
              </a:gsLst>
              <a:lin ang="5400012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Shape 59"/>
            <p:cNvSpPr/>
            <p:nvPr/>
          </p:nvSpPr>
          <p:spPr>
            <a:xfrm rot="-5400000">
              <a:off x="-120146" y="2870454"/>
              <a:ext cx="614699" cy="374399"/>
            </a:xfrm>
            <a:prstGeom prst="parallelogram">
              <a:avLst>
                <a:gd name="adj" fmla="val 81897"/>
              </a:avLst>
            </a:prstGeom>
            <a:solidFill>
              <a:srgbClr val="FFFFFF">
                <a:alpha val="14229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Shape 60"/>
            <p:cNvSpPr/>
            <p:nvPr/>
          </p:nvSpPr>
          <p:spPr>
            <a:xfrm rot="-5400000" flipH="1">
              <a:off x="228055" y="4058303"/>
              <a:ext cx="614399" cy="374399"/>
            </a:xfrm>
            <a:prstGeom prst="parallelogram">
              <a:avLst>
                <a:gd name="adj" fmla="val 81897"/>
              </a:avLst>
            </a:prstGeom>
            <a:solidFill>
              <a:srgbClr val="0066FF">
                <a:alpha val="226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algn="ctr"/>
              <a:endParaRPr sz="2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237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F3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93922" y="1703988"/>
            <a:ext cx="8360940" cy="1187199"/>
          </a:xfrm>
          <a:prstGeom prst="rect">
            <a:avLst/>
          </a:prstGeom>
          <a:noFill/>
          <a:ln>
            <a:noFill/>
          </a:ln>
        </p:spPr>
        <p:txBody>
          <a:bodyPr lIns="143336" tIns="143336" rIns="143336" bIns="143336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93922" y="3081021"/>
            <a:ext cx="8360940" cy="5160400"/>
          </a:xfrm>
          <a:prstGeom prst="rect">
            <a:avLst/>
          </a:prstGeom>
          <a:noFill/>
          <a:ln>
            <a:noFill/>
          </a:ln>
        </p:spPr>
        <p:txBody>
          <a:bodyPr lIns="143336" tIns="143336" rIns="143336" bIns="143336" anchor="t" anchorCtr="0"/>
          <a:lstStyle>
            <a:lvl1pPr lvl="0">
              <a:spcBef>
                <a:spcPts val="60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7" r:id="rId4"/>
    <p:sldLayoutId id="2147483665" r:id="rId5"/>
    <p:sldLayoutId id="2147483666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2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1F3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493922" y="1703990"/>
            <a:ext cx="8360940" cy="1187199"/>
          </a:xfrm>
          <a:prstGeom prst="rect">
            <a:avLst/>
          </a:prstGeom>
          <a:noFill/>
          <a:ln>
            <a:noFill/>
          </a:ln>
        </p:spPr>
        <p:txBody>
          <a:bodyPr lIns="127980" tIns="127980" rIns="127980" bIns="127980" anchor="b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Hind"/>
              <a:buNone/>
              <a:defRPr sz="3000" b="1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93922" y="3081021"/>
            <a:ext cx="8360940" cy="5160400"/>
          </a:xfrm>
          <a:prstGeom prst="rect">
            <a:avLst/>
          </a:prstGeom>
          <a:noFill/>
          <a:ln>
            <a:noFill/>
          </a:ln>
        </p:spPr>
        <p:txBody>
          <a:bodyPr lIns="127980" tIns="127980" rIns="127980" bIns="127980" anchor="t" anchorCtr="0"/>
          <a:lstStyle>
            <a:lvl1pPr lvl="0">
              <a:spcBef>
                <a:spcPts val="60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1pPr>
            <a:lvl2pPr lvl="1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2pPr>
            <a:lvl3pPr lvl="2">
              <a:spcBef>
                <a:spcPts val="48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3pPr>
            <a:lvl4pPr lvl="3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4pPr>
            <a:lvl5pPr lvl="4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5pPr>
            <a:lvl6pPr lvl="5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6pPr>
            <a:lvl7pPr lvl="6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7pPr>
            <a:lvl8pPr lvl="7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›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8pPr>
            <a:lvl9pPr lvl="8">
              <a:spcBef>
                <a:spcPts val="360"/>
              </a:spcBef>
              <a:buClr>
                <a:srgbClr val="1C4587"/>
              </a:buClr>
              <a:buSzPct val="100000"/>
              <a:buFont typeface="Hind"/>
              <a:buChar char="»"/>
              <a:defRPr sz="2400">
                <a:solidFill>
                  <a:srgbClr val="FFFFFF"/>
                </a:solidFill>
                <a:latin typeface="Hind"/>
                <a:ea typeface="Hind"/>
                <a:cs typeface="Hind"/>
                <a:sym typeface="Hin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3130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2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ctrTitle"/>
          </p:nvPr>
        </p:nvSpPr>
        <p:spPr>
          <a:xfrm>
            <a:off x="3259410" y="3718074"/>
            <a:ext cx="6282780" cy="2164959"/>
          </a:xfrm>
          <a:prstGeom prst="rect">
            <a:avLst/>
          </a:prstGeom>
        </p:spPr>
        <p:txBody>
          <a:bodyPr lIns="143336" tIns="143336" rIns="143336" bIns="143336" anchor="ctr" anchorCtr="0">
            <a:noAutofit/>
          </a:bodyPr>
          <a:lstStyle/>
          <a:p>
            <a:r>
              <a:rPr lang="en" dirty="0" smtClean="0"/>
              <a:t>Measurable Skill Gains</a:t>
            </a:r>
            <a:endParaRPr lang="en" dirty="0"/>
          </a:p>
        </p:txBody>
      </p:sp>
      <p:sp>
        <p:nvSpPr>
          <p:cNvPr id="3" name="TextBox 2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60865"/>
              </p:ext>
            </p:extLst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95400" y="609600"/>
            <a:ext cx="10545678" cy="1187199"/>
          </a:xfrm>
        </p:spPr>
        <p:txBody>
          <a:bodyPr/>
          <a:lstStyle/>
          <a:p>
            <a:r>
              <a:rPr lang="en-US" sz="4800" b="0" dirty="0"/>
              <a:t>Example for Measure </a:t>
            </a:r>
            <a:r>
              <a:rPr lang="en-US" sz="4800" b="0" dirty="0" smtClean="0"/>
              <a:t>1b – Scenario 1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2800" b="0" dirty="0"/>
              <a:t>Exit &amp; enroll in postsecondary education and training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821494" y="2939653"/>
            <a:ext cx="3454549" cy="744791"/>
          </a:xfrm>
          <a:prstGeom prst="rect">
            <a:avLst/>
          </a:prstGeom>
          <a:noFill/>
        </p:spPr>
        <p:txBody>
          <a:bodyPr wrap="square" lIns="127985" tIns="63994" rIns="127985" bIns="63994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If student leaves past here, </a:t>
            </a:r>
            <a:r>
              <a:rPr lang="en-US" sz="2000" dirty="0" smtClean="0">
                <a:solidFill>
                  <a:srgbClr val="FFFFFF"/>
                </a:solidFill>
              </a:rPr>
              <a:t>exit falls </a:t>
            </a:r>
            <a:r>
              <a:rPr lang="en-US" sz="2000" dirty="0">
                <a:solidFill>
                  <a:srgbClr val="FFFFFF"/>
                </a:solidFill>
              </a:rPr>
              <a:t>into new PY</a:t>
            </a:r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21440" y="3684444"/>
            <a:ext cx="0" cy="2628884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 descr="Bracket showing time between July and Novemeber" title="Bracket"/>
          <p:cNvSpPr/>
          <p:nvPr/>
        </p:nvSpPr>
        <p:spPr>
          <a:xfrm rot="5400000">
            <a:off x="2681573" y="3338227"/>
            <a:ext cx="694754" cy="51435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2227" y="6298043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Bridge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9423" y="6276517"/>
            <a:ext cx="3826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Enrollment in postsecondary</a:t>
            </a:r>
          </a:p>
        </p:txBody>
      </p:sp>
      <p:sp>
        <p:nvSpPr>
          <p:cNvPr id="14" name="Right Brace 13" descr="Bracket showing time between July and Novemeber" title="Bracket"/>
          <p:cNvSpPr/>
          <p:nvPr/>
        </p:nvSpPr>
        <p:spPr>
          <a:xfrm rot="5400000">
            <a:off x="7915391" y="3623977"/>
            <a:ext cx="694754" cy="45720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3998" y="7848600"/>
            <a:ext cx="4160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</a:rPr>
              <a:t>Q: Is it a gain?</a:t>
            </a:r>
            <a:endParaRPr lang="en-US" sz="4800" dirty="0">
              <a:solidFill>
                <a:srgbClr val="FF33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91000" y="3276600"/>
            <a:ext cx="1386840" cy="11734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Last Day of Service</a:t>
            </a:r>
          </a:p>
        </p:txBody>
      </p:sp>
      <p:cxnSp>
        <p:nvCxnSpPr>
          <p:cNvPr id="13" name="Straight Connector 12" descr="Straight vertical line indicating the Title I/III exit date" title="Straight line"/>
          <p:cNvCxnSpPr/>
          <p:nvPr/>
        </p:nvCxnSpPr>
        <p:spPr>
          <a:xfrm>
            <a:off x="5577839" y="4450080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7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/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95400" y="609600"/>
            <a:ext cx="10545678" cy="1187199"/>
          </a:xfrm>
        </p:spPr>
        <p:txBody>
          <a:bodyPr/>
          <a:lstStyle/>
          <a:p>
            <a:r>
              <a:rPr lang="en-US" sz="4800" b="0" dirty="0"/>
              <a:t>Example for Measure </a:t>
            </a:r>
            <a:r>
              <a:rPr lang="en-US" sz="4800" b="0" dirty="0" smtClean="0"/>
              <a:t>1b – Scenario 1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2800" b="0" dirty="0"/>
              <a:t>Exit &amp; enroll in postsecondary education and training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8821494" y="2939653"/>
            <a:ext cx="3454549" cy="744791"/>
          </a:xfrm>
          <a:prstGeom prst="rect">
            <a:avLst/>
          </a:prstGeom>
          <a:noFill/>
        </p:spPr>
        <p:txBody>
          <a:bodyPr wrap="square" lIns="127985" tIns="63994" rIns="127985" bIns="63994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If student leaves past here, </a:t>
            </a:r>
            <a:r>
              <a:rPr lang="en-US" sz="2000" dirty="0" smtClean="0">
                <a:solidFill>
                  <a:srgbClr val="FFFFFF"/>
                </a:solidFill>
              </a:rPr>
              <a:t>exit falls </a:t>
            </a:r>
            <a:r>
              <a:rPr lang="en-US" sz="2000" dirty="0">
                <a:solidFill>
                  <a:srgbClr val="FFFFFF"/>
                </a:solidFill>
              </a:rPr>
              <a:t>into new PY</a:t>
            </a:r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21440" y="3684444"/>
            <a:ext cx="0" cy="2628884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 descr="Bracket showing time between July and Novemeber" title="Bracket"/>
          <p:cNvSpPr/>
          <p:nvPr/>
        </p:nvSpPr>
        <p:spPr>
          <a:xfrm rot="5400000">
            <a:off x="2681573" y="3338227"/>
            <a:ext cx="694754" cy="51435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2227" y="6298043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Bridge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9423" y="6276517"/>
            <a:ext cx="3826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Enrollment in postsecondary</a:t>
            </a:r>
          </a:p>
        </p:txBody>
      </p:sp>
      <p:sp>
        <p:nvSpPr>
          <p:cNvPr id="14" name="Right Brace 13" descr="Bracket showing time between July and Novemeber" title="Bracket"/>
          <p:cNvSpPr/>
          <p:nvPr/>
        </p:nvSpPr>
        <p:spPr>
          <a:xfrm rot="5400000">
            <a:off x="7915391" y="3623977"/>
            <a:ext cx="694754" cy="45720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3276600"/>
            <a:ext cx="1386840" cy="11734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Last Day of Service</a:t>
            </a:r>
          </a:p>
        </p:txBody>
      </p:sp>
      <p:cxnSp>
        <p:nvCxnSpPr>
          <p:cNvPr id="13" name="Straight Connector 12" descr="Straight vertical line indicating the Title I/III exit date" title="Straight line"/>
          <p:cNvCxnSpPr/>
          <p:nvPr/>
        </p:nvCxnSpPr>
        <p:spPr>
          <a:xfrm>
            <a:off x="5577839" y="4450080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58723" y="70104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Student is enrolled in postsecondary after exit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" name="Picture 4" descr="Image result for red check ma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18" y="6006775"/>
            <a:ext cx="2406650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7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533200"/>
              </p:ext>
            </p:extLst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95400" y="609600"/>
            <a:ext cx="10545678" cy="1187199"/>
          </a:xfrm>
        </p:spPr>
        <p:txBody>
          <a:bodyPr/>
          <a:lstStyle/>
          <a:p>
            <a:r>
              <a:rPr lang="en-US" sz="4800" b="0" dirty="0"/>
              <a:t>Example for Measure </a:t>
            </a:r>
            <a:r>
              <a:rPr lang="en-US" sz="4800" b="0" dirty="0" smtClean="0"/>
              <a:t>1b – Scenario 1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2800" b="0" dirty="0"/>
              <a:t>Exit &amp; enroll in postsecondary education and training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9118451" y="3217609"/>
            <a:ext cx="3454549" cy="744791"/>
          </a:xfrm>
          <a:prstGeom prst="rect">
            <a:avLst/>
          </a:prstGeom>
          <a:noFill/>
        </p:spPr>
        <p:txBody>
          <a:bodyPr wrap="square" lIns="127985" tIns="63994" rIns="127985" bIns="63994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If student leaves here, </a:t>
            </a: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>e</a:t>
            </a:r>
            <a:r>
              <a:rPr lang="en-US" sz="2000" dirty="0" smtClean="0">
                <a:solidFill>
                  <a:srgbClr val="FFFFFF"/>
                </a:solidFill>
              </a:rPr>
              <a:t>xit </a:t>
            </a:r>
            <a:r>
              <a:rPr lang="en-US" sz="2000" dirty="0">
                <a:solidFill>
                  <a:srgbClr val="FFFFFF"/>
                </a:solidFill>
              </a:rPr>
              <a:t>days falls into new </a:t>
            </a:r>
            <a:r>
              <a:rPr lang="en-US" sz="2000" dirty="0" smtClean="0">
                <a:solidFill>
                  <a:srgbClr val="FFFFFF"/>
                </a:solidFill>
              </a:rPr>
              <a:t>PY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67160" y="4098936"/>
            <a:ext cx="0" cy="2214391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 descr="Bracket showing time between July and Novemeber" title="Bracket"/>
          <p:cNvSpPr/>
          <p:nvPr/>
        </p:nvSpPr>
        <p:spPr>
          <a:xfrm rot="5400000">
            <a:off x="2681573" y="3338227"/>
            <a:ext cx="694754" cy="51435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82227" y="6298043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Bridge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9423" y="6276517"/>
            <a:ext cx="38266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Enrollment in postsecondary</a:t>
            </a:r>
          </a:p>
        </p:txBody>
      </p:sp>
      <p:sp>
        <p:nvSpPr>
          <p:cNvPr id="14" name="Right Brace 13" descr="Bracket showing time between July and Novemeber" title="Bracket"/>
          <p:cNvSpPr/>
          <p:nvPr/>
        </p:nvSpPr>
        <p:spPr>
          <a:xfrm rot="5400000">
            <a:off x="7915391" y="3623977"/>
            <a:ext cx="694754" cy="45720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58723" y="70104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Student is enrolled in postsecondary after exit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6" name="Picture 4" descr="Image result for red check mark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118" y="6006775"/>
            <a:ext cx="2406650" cy="240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59013"/>
              </p:ext>
            </p:extLst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95400" y="609600"/>
            <a:ext cx="10545678" cy="1187199"/>
          </a:xfrm>
        </p:spPr>
        <p:txBody>
          <a:bodyPr/>
          <a:lstStyle/>
          <a:p>
            <a:r>
              <a:rPr lang="en-US" sz="4800" b="0" dirty="0"/>
              <a:t>Example for Measure </a:t>
            </a:r>
            <a:r>
              <a:rPr lang="en-US" sz="4800" b="0" dirty="0" smtClean="0"/>
              <a:t>1b – Scenario 2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2800" b="0" dirty="0"/>
              <a:t>Exit &amp; enroll in postsecondary education and training</a:t>
            </a:r>
            <a:endParaRPr lang="en-US" sz="2800" dirty="0"/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21440" y="4098936"/>
            <a:ext cx="0" cy="2214391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 descr="Bracket showing time between July and Novemeber" title="Bracket"/>
          <p:cNvSpPr/>
          <p:nvPr/>
        </p:nvSpPr>
        <p:spPr>
          <a:xfrm rot="5400000">
            <a:off x="7497162" y="3462361"/>
            <a:ext cx="694754" cy="51435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86600" y="6440659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Bridge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3998" y="7848600"/>
            <a:ext cx="4160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33CC"/>
                </a:solidFill>
              </a:rPr>
              <a:t>Q: Is it a gain?</a:t>
            </a:r>
            <a:endParaRPr lang="en-US" sz="4800" dirty="0">
              <a:solidFill>
                <a:srgbClr val="FF33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48768" y="6440659"/>
            <a:ext cx="212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Enrollment in postsecondary</a:t>
            </a:r>
          </a:p>
        </p:txBody>
      </p:sp>
      <p:sp>
        <p:nvSpPr>
          <p:cNvPr id="12" name="Right Brace 11" descr="Bracket showing time between July and Novemeber" title="Bracket"/>
          <p:cNvSpPr/>
          <p:nvPr/>
        </p:nvSpPr>
        <p:spPr>
          <a:xfrm rot="5400000">
            <a:off x="11694183" y="5592406"/>
            <a:ext cx="694754" cy="765921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029449" y="2981565"/>
            <a:ext cx="1386840" cy="11734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Last Day of Service</a:t>
            </a:r>
            <a:endParaRPr lang="en-US" sz="2400" b="1" dirty="0"/>
          </a:p>
        </p:txBody>
      </p:sp>
      <p:cxnSp>
        <p:nvCxnSpPr>
          <p:cNvPr id="15" name="Straight Connector 14" descr="Straight vertical line indicating the Title I/III exit date" title="Straight line"/>
          <p:cNvCxnSpPr/>
          <p:nvPr/>
        </p:nvCxnSpPr>
        <p:spPr>
          <a:xfrm>
            <a:off x="10416288" y="4155045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5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886082"/>
              </p:ext>
            </p:extLst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295400" y="609600"/>
            <a:ext cx="10545678" cy="1187199"/>
          </a:xfrm>
        </p:spPr>
        <p:txBody>
          <a:bodyPr/>
          <a:lstStyle/>
          <a:p>
            <a:r>
              <a:rPr lang="en-US" sz="4800" b="0" dirty="0"/>
              <a:t>Example for Measure </a:t>
            </a:r>
            <a:r>
              <a:rPr lang="en-US" sz="4800" b="0" dirty="0" smtClean="0"/>
              <a:t>1b – Scenario 2</a:t>
            </a:r>
            <a:r>
              <a:rPr lang="en-US" sz="4800" b="0" dirty="0"/>
              <a:t/>
            </a:r>
            <a:br>
              <a:rPr lang="en-US" sz="4800" b="0" dirty="0"/>
            </a:br>
            <a:r>
              <a:rPr lang="en-US" sz="2800" b="0" dirty="0"/>
              <a:t>Exit &amp; enroll in postsecondary education and training</a:t>
            </a:r>
            <a:endParaRPr lang="en-US" sz="2800" dirty="0"/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21440" y="4098936"/>
            <a:ext cx="0" cy="2214391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 descr="Bracket showing time between July and Novemeber" title="Bracket"/>
          <p:cNvSpPr/>
          <p:nvPr/>
        </p:nvSpPr>
        <p:spPr>
          <a:xfrm rot="5400000">
            <a:off x="7497162" y="3462361"/>
            <a:ext cx="694754" cy="5143500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86600" y="6440659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Bridge class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48768" y="6440659"/>
            <a:ext cx="212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Enrollment in postsecondary</a:t>
            </a:r>
          </a:p>
        </p:txBody>
      </p:sp>
      <p:sp>
        <p:nvSpPr>
          <p:cNvPr id="14" name="Right Brace 13" descr="Bracket showing time between July and Novemeber" title="Bracket"/>
          <p:cNvSpPr/>
          <p:nvPr/>
        </p:nvSpPr>
        <p:spPr>
          <a:xfrm rot="5400000">
            <a:off x="11694183" y="5592406"/>
            <a:ext cx="694754" cy="765921"/>
          </a:xfrm>
          <a:prstGeom prst="rightBrace">
            <a:avLst>
              <a:gd name="adj1" fmla="val 8333"/>
              <a:gd name="adj2" fmla="val 49123"/>
            </a:avLst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91200" y="7397907"/>
            <a:ext cx="43840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Student is enrolled in postsecondary, but the entry in postsecondary is after the end of the program year.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098" name="Picture 2" descr="Image result for red 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26" y="7548654"/>
            <a:ext cx="1145056" cy="1145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029449" y="2981565"/>
            <a:ext cx="1386840" cy="11734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Last Day of Service</a:t>
            </a:r>
            <a:endParaRPr lang="en-US" sz="2400" b="1" dirty="0"/>
          </a:p>
        </p:txBody>
      </p:sp>
      <p:cxnSp>
        <p:nvCxnSpPr>
          <p:cNvPr id="13" name="Straight Connector 12" descr="Straight vertical line indicating the Title I/III exit date" title="Straight line"/>
          <p:cNvCxnSpPr/>
          <p:nvPr/>
        </p:nvCxnSpPr>
        <p:spPr>
          <a:xfrm>
            <a:off x="10416288" y="4155045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3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Gain Type 2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Obtainment of a High School Equivalency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0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393" y="514125"/>
            <a:ext cx="8360940" cy="1187199"/>
          </a:xfrm>
        </p:spPr>
        <p:txBody>
          <a:bodyPr>
            <a:normAutofit/>
          </a:bodyPr>
          <a:lstStyle/>
          <a:p>
            <a:r>
              <a:rPr lang="en-US" dirty="0" smtClean="0"/>
              <a:t>HSE as a Credential and MSG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HSE as Credential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862956" cy="5531803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None/>
            </a:pPr>
            <a:r>
              <a:rPr lang="en-US" sz="2400" dirty="0" smtClean="0"/>
              <a:t>Individuals who:</a:t>
            </a:r>
          </a:p>
          <a:p>
            <a:pPr>
              <a:buClr>
                <a:schemeClr val="tx2"/>
              </a:buClr>
              <a:buNone/>
            </a:pPr>
            <a:r>
              <a:rPr lang="en-US" sz="2400" u="sng" dirty="0" smtClean="0"/>
              <a:t>Denominator: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Lack HSE/Diploma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Becoming “9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equivalent” at some point during participation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Spanish or English 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Exit</a:t>
            </a:r>
          </a:p>
          <a:p>
            <a:pPr lvl="1">
              <a:buClr>
                <a:schemeClr val="tx2"/>
              </a:buClr>
            </a:pPr>
            <a:r>
              <a:rPr lang="en-US" sz="2400" u="sng" dirty="0" smtClean="0"/>
              <a:t>Numerator</a:t>
            </a:r>
            <a:r>
              <a:rPr lang="en-US" sz="2400" b="1" u="sng" dirty="0" smtClean="0"/>
              <a:t>: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HSE earned during participation within one year of exit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Are enrolled in postsecondary </a:t>
            </a:r>
            <a:r>
              <a:rPr lang="en-US" sz="2400" dirty="0" err="1" smtClean="0"/>
              <a:t>ed</a:t>
            </a:r>
            <a:r>
              <a:rPr lang="en-US" sz="2400" dirty="0" smtClean="0"/>
              <a:t> or training within one year after exit </a:t>
            </a:r>
            <a:br>
              <a:rPr lang="en-US" sz="2400" dirty="0" smtClean="0"/>
            </a:br>
            <a:r>
              <a:rPr lang="en-US" sz="2400" dirty="0" smtClean="0"/>
              <a:t>OR </a:t>
            </a:r>
          </a:p>
          <a:p>
            <a:pPr marL="400050" lvl="1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Are employed within one year after exit</a:t>
            </a:r>
          </a:p>
          <a:p>
            <a:pPr>
              <a:buClr>
                <a:schemeClr val="tx2">
                  <a:lumMod val="75000"/>
                </a:schemeClr>
              </a:buClr>
              <a:buNone/>
            </a:pPr>
            <a:endParaRPr lang="en-US" sz="240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HSE as MSG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00050"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380" dirty="0"/>
              <a:t>Within the program year</a:t>
            </a:r>
          </a:p>
          <a:p>
            <a:pPr marL="400050"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380" dirty="0"/>
              <a:t>Spanish or English </a:t>
            </a:r>
          </a:p>
          <a:p>
            <a:pPr marL="400050"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380" dirty="0"/>
              <a:t>Matched to TEA matches or potential matches</a:t>
            </a:r>
          </a:p>
          <a:p>
            <a:pPr marL="400050"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2380" dirty="0"/>
              <a:t>High school equivalencies earned outside of Texas can be manually entered</a:t>
            </a:r>
          </a:p>
          <a:p>
            <a:pPr marL="400050" lvl="1">
              <a:lnSpc>
                <a:spcPct val="90000"/>
              </a:lnSpc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2380" dirty="0"/>
          </a:p>
        </p:txBody>
      </p:sp>
      <p:sp>
        <p:nvSpPr>
          <p:cNvPr id="8" name="TextBox 7"/>
          <p:cNvSpPr txBox="1"/>
          <p:nvPr/>
        </p:nvSpPr>
        <p:spPr>
          <a:xfrm>
            <a:off x="10241281" y="8854440"/>
            <a:ext cx="1032655" cy="32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40" dirty="0">
                <a:solidFill>
                  <a:schemeClr val="bg1"/>
                </a:solidFill>
              </a:rPr>
              <a:t>V.6.20.17</a:t>
            </a:r>
          </a:p>
        </p:txBody>
      </p:sp>
    </p:spTree>
    <p:extLst>
      <p:ext uri="{BB962C8B-B14F-4D97-AF65-F5344CB8AC3E}">
        <p14:creationId xmlns:p14="http://schemas.microsoft.com/office/powerpoint/2010/main" val="30401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Obtainment of a High School Equivalency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2800" dirty="0" smtClean="0"/>
              <a:t>For measurable skill gain credit, there is no need for the participant to be:</a:t>
            </a:r>
          </a:p>
          <a:p>
            <a:pPr marL="457145" indent="-457145">
              <a:buClr>
                <a:schemeClr val="bg1"/>
              </a:buClr>
            </a:pPr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 equivalent</a:t>
            </a:r>
          </a:p>
          <a:p>
            <a:pPr marL="457145" indent="-457145">
              <a:buClr>
                <a:schemeClr val="bg1"/>
              </a:buClr>
            </a:pPr>
            <a:r>
              <a:rPr lang="en-US" sz="2800" dirty="0" smtClean="0"/>
              <a:t>Employed or enrolled in postsecondary education within one year of exit</a:t>
            </a:r>
          </a:p>
          <a:p>
            <a:pPr>
              <a:buClr>
                <a:schemeClr val="bg1"/>
              </a:buClr>
              <a:buNone/>
            </a:pPr>
            <a:endParaRPr lang="en-US" sz="2800" dirty="0" smtClean="0"/>
          </a:p>
          <a:p>
            <a:pPr marL="342859" indent="-342859">
              <a:buClr>
                <a:schemeClr val="bg1"/>
              </a:buClr>
            </a:pPr>
            <a:r>
              <a:rPr lang="en-US" sz="2800" dirty="0" smtClean="0"/>
              <a:t>For participants who have earned a HSE in Texas, the process will be the same</a:t>
            </a:r>
          </a:p>
          <a:p>
            <a:pPr marL="974609" indent="336510">
              <a:buClr>
                <a:schemeClr val="bg1"/>
              </a:buClr>
            </a:pPr>
            <a:r>
              <a:rPr lang="en-US" sz="2800" dirty="0" smtClean="0"/>
              <a:t>Participants will come in as either matches or potential matches</a:t>
            </a:r>
          </a:p>
          <a:p>
            <a:pPr marL="974609">
              <a:buClr>
                <a:schemeClr val="bg1"/>
              </a:buClr>
              <a:buNone/>
            </a:pPr>
            <a:endParaRPr lang="en-US" sz="2800" dirty="0" smtClean="0"/>
          </a:p>
          <a:p>
            <a:pPr marL="346034" indent="-346034">
              <a:buClr>
                <a:schemeClr val="bg1"/>
              </a:buClr>
            </a:pPr>
            <a:r>
              <a:rPr lang="en-US" sz="2800" dirty="0" smtClean="0"/>
              <a:t>Only high school equivalencies earned outside of Texas can be manually entered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Gain Type 3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Post-secondary transcript</a:t>
            </a:r>
            <a:br>
              <a:rPr lang="en-US" sz="3200" dirty="0" smtClean="0"/>
            </a:br>
            <a:r>
              <a:rPr lang="en-US" sz="3200" i="1" dirty="0" smtClean="0"/>
              <a:t>not approved for use in Title II at this time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Gain Type 4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Satisfactory or Better Progress Report towards a Milestone</a:t>
            </a:r>
          </a:p>
          <a:p>
            <a:r>
              <a:rPr lang="en-US" sz="3600" i="1" dirty="0" smtClean="0"/>
              <a:t>Not approved for use in Title II at this time</a:t>
            </a:r>
            <a:endParaRPr lang="en-US" sz="36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3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ctrTitle"/>
          </p:nvPr>
        </p:nvSpPr>
        <p:spPr>
          <a:xfrm>
            <a:off x="4686303" y="5737420"/>
            <a:ext cx="5387339" cy="2164959"/>
          </a:xfrm>
          <a:prstGeom prst="rect">
            <a:avLst/>
          </a:prstGeom>
        </p:spPr>
        <p:txBody>
          <a:bodyPr lIns="143336" tIns="143336" rIns="143336" bIns="143336" anchor="b" anchorCtr="0">
            <a:noAutofit/>
          </a:bodyPr>
          <a:lstStyle/>
          <a:p>
            <a:endParaRPr lang="en" sz="3600" dirty="0"/>
          </a:p>
          <a:p>
            <a:r>
              <a:rPr lang="en" sz="3600" dirty="0" smtClean="0"/>
              <a:t>Why Measuable S</a:t>
            </a:r>
            <a:r>
              <a:rPr lang="en-US" sz="3600" dirty="0" smtClean="0"/>
              <a:t>k</a:t>
            </a:r>
            <a:r>
              <a:rPr lang="en" sz="3600" dirty="0" smtClean="0"/>
              <a:t>ill Gains Matter</a:t>
            </a:r>
            <a:endParaRPr lang="en" sz="3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Gain Type 5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3600" dirty="0"/>
              <a:t>Passing </a:t>
            </a:r>
            <a:r>
              <a:rPr lang="en-US" sz="3600" dirty="0" smtClean="0"/>
              <a:t>Technical/Occupational </a:t>
            </a:r>
            <a:r>
              <a:rPr lang="en-US" sz="3600" dirty="0"/>
              <a:t>Knowledge Based </a:t>
            </a:r>
            <a:r>
              <a:rPr lang="en-US" sz="3600" dirty="0" smtClean="0"/>
              <a:t>Exam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7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Requirements for Gain 5 – Passing Technical/Occupational Knowledge Exams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93922" y="3081020"/>
            <a:ext cx="8360940" cy="560577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3200" dirty="0"/>
              <a:t>May Include:</a:t>
            </a:r>
          </a:p>
          <a:p>
            <a:pPr marL="342859" indent="-342859">
              <a:buSzPct val="120000"/>
              <a:buFont typeface="Courier New" panose="02070309020205020404" pitchFamily="49" charset="0"/>
              <a:buChar char="o"/>
            </a:pPr>
            <a:r>
              <a:rPr lang="en-US" sz="3200" dirty="0"/>
              <a:t>Passage of a component exam in a Registered Apprenticeship program</a:t>
            </a:r>
          </a:p>
          <a:p>
            <a:pPr marL="342859" indent="-342859">
              <a:buSzPct val="120000"/>
              <a:buFont typeface="Courier New" panose="02070309020205020404" pitchFamily="49" charset="0"/>
              <a:buChar char="o"/>
            </a:pPr>
            <a:r>
              <a:rPr lang="en-US" sz="3200" dirty="0"/>
              <a:t>Employer-required knowledge-based </a:t>
            </a:r>
            <a:r>
              <a:rPr lang="en-US" sz="3200" dirty="0" smtClean="0"/>
              <a:t>exam</a:t>
            </a:r>
            <a:endParaRPr lang="en-US" sz="3200" dirty="0"/>
          </a:p>
          <a:p>
            <a:pPr marL="342859" indent="-342859">
              <a:buSzPct val="120000"/>
              <a:buFont typeface="Courier New" panose="02070309020205020404" pitchFamily="49" charset="0"/>
              <a:buChar char="o"/>
            </a:pPr>
            <a:r>
              <a:rPr lang="en-US" sz="3200" dirty="0"/>
              <a:t>Satisfactory attainment of an element on an industry or occupational competency-based assessment</a:t>
            </a:r>
          </a:p>
          <a:p>
            <a:pPr marL="342859" indent="-342859">
              <a:buSzPct val="120000"/>
              <a:buFont typeface="Courier New" panose="02070309020205020404" pitchFamily="49" charset="0"/>
              <a:buChar char="o"/>
            </a:pPr>
            <a:r>
              <a:rPr lang="en-US" sz="3200" dirty="0"/>
              <a:t>Other completion test necessary to obtain a credential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5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Additional Requirements for Gain 5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Participants </a:t>
            </a:r>
            <a:r>
              <a:rPr lang="en-US" sz="3600" i="1" dirty="0"/>
              <a:t>must</a:t>
            </a:r>
            <a:r>
              <a:rPr lang="en-US" sz="3600" dirty="0"/>
              <a:t> be in an IET program!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WIOA Accountability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3600" dirty="0" smtClean="0"/>
              <a:t>WIOA is very “outcome” focused</a:t>
            </a:r>
          </a:p>
          <a:p>
            <a:pPr>
              <a:buClr>
                <a:schemeClr val="bg1"/>
              </a:buClr>
              <a:buNone/>
            </a:pPr>
            <a:endParaRPr lang="en-US" sz="3600" dirty="0" smtClean="0"/>
          </a:p>
          <a:p>
            <a:pPr>
              <a:buClr>
                <a:schemeClr val="bg1"/>
              </a:buClr>
            </a:pPr>
            <a:r>
              <a:rPr lang="en-US" sz="3600" dirty="0" smtClean="0"/>
              <a:t>Measurable skill gains shows progress towards an outcome</a:t>
            </a:r>
          </a:p>
          <a:p>
            <a:pPr>
              <a:buClr>
                <a:schemeClr val="bg1"/>
              </a:buClr>
              <a:buNone/>
            </a:pPr>
            <a:endParaRPr lang="en-US" sz="3600" dirty="0" smtClean="0"/>
          </a:p>
          <a:p>
            <a:pPr>
              <a:buClr>
                <a:schemeClr val="bg1"/>
              </a:buClr>
            </a:pPr>
            <a:r>
              <a:rPr lang="en-US" sz="3600" dirty="0" smtClean="0"/>
              <a:t>More opportunities for measurable skill gains are available to AEL programs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38200"/>
            <a:ext cx="8360940" cy="734412"/>
          </a:xfrm>
        </p:spPr>
        <p:txBody>
          <a:bodyPr anchor="t"/>
          <a:lstStyle/>
          <a:p>
            <a:r>
              <a:rPr lang="en-US" sz="3600" dirty="0" smtClean="0"/>
              <a:t>Hold the Phone!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8" y="1447800"/>
            <a:ext cx="9677401" cy="5160400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sz="2800" dirty="0" smtClean="0"/>
              <a:t>We need to call things the same across </a:t>
            </a:r>
            <a:r>
              <a:rPr lang="en-US" sz="2800" i="1" dirty="0" smtClean="0"/>
              <a:t>all</a:t>
            </a:r>
            <a:r>
              <a:rPr lang="en-US" sz="2800" dirty="0" smtClean="0"/>
              <a:t> the programs, so…</a:t>
            </a:r>
          </a:p>
          <a:p>
            <a:pPr>
              <a:buClr>
                <a:schemeClr val="bg1"/>
              </a:buClr>
            </a:pPr>
            <a:endParaRPr lang="en-US" dirty="0"/>
          </a:p>
        </p:txBody>
      </p:sp>
      <p:graphicFrame>
        <p:nvGraphicFramePr>
          <p:cNvPr id="4" name="Table 3" descr="Table showing each of the measurable skill gains, its number (column 1) what it's called (column 2) and which programs it is applicable for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9798"/>
              </p:ext>
            </p:extLst>
          </p:nvPr>
        </p:nvGraphicFramePr>
        <p:xfrm>
          <a:off x="609602" y="2514601"/>
          <a:ext cx="10357851" cy="601980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452617"/>
                <a:gridCol w="3452617"/>
                <a:gridCol w="3452617"/>
              </a:tblGrid>
              <a:tr h="11070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What it’s referred to as (number/ type)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What it’s referred to as (label)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Is it allowed in Title</a:t>
                      </a:r>
                      <a:r>
                        <a:rPr lang="en-US" sz="2200" baseline="0" dirty="0" smtClean="0"/>
                        <a:t> II (or in Texas) Right now?</a:t>
                      </a:r>
                      <a:endParaRPr lang="en-US" sz="2200" dirty="0"/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</a:t>
                      </a:r>
                      <a:r>
                        <a:rPr lang="en-US" sz="2200" b="1" baseline="0" dirty="0" smtClean="0"/>
                        <a:t> 1a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EFL Gain- Pre/post-test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</a:t>
                      </a:r>
                      <a:r>
                        <a:rPr lang="en-US" sz="2200" b="1" baseline="0" dirty="0" smtClean="0"/>
                        <a:t> 1b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Exit then entry into postsecondary education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</a:t>
                      </a:r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 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Obtainment </a:t>
                      </a:r>
                      <a:r>
                        <a:rPr lang="en-US" sz="1800" dirty="0" smtClean="0"/>
                        <a:t>of a high school diploma</a:t>
                      </a:r>
                      <a:r>
                        <a:rPr lang="en-US" sz="1800" baseline="0" dirty="0" smtClean="0"/>
                        <a:t> or equivalency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Diploma – no in AEL in Texas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Equivalent – yes</a:t>
                      </a:r>
                      <a:endParaRPr lang="en-US" sz="1800" dirty="0"/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</a:t>
                      </a:r>
                      <a:r>
                        <a:rPr lang="en-US" sz="2200" b="1" baseline="0" dirty="0" smtClean="0"/>
                        <a:t> 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Secondary or Post-secondary Transcript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cap="none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No in Title II</a:t>
                      </a:r>
                      <a:endParaRPr lang="en-US" sz="1800" b="0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 4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Progress towards milestones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in Title II</a:t>
                      </a:r>
                      <a:endParaRPr lang="en-US" sz="1800" dirty="0"/>
                    </a:p>
                  </a:txBody>
                  <a:tcPr/>
                </a:tc>
              </a:tr>
              <a:tr h="818793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Type 5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Passing Technical/Occupational</a:t>
                      </a:r>
                      <a:r>
                        <a:rPr lang="en-US" sz="1800" baseline="0" dirty="0" smtClean="0"/>
                        <a:t> Knowledge Based Exam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Yes </a:t>
                      </a:r>
                      <a:r>
                        <a:rPr lang="en-US" sz="1800" i="1" dirty="0" smtClean="0"/>
                        <a:t>on a trial basis with OCTAE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7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Gain Type 1 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Educational Functioning Level Gain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45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Gain </a:t>
            </a:r>
            <a:r>
              <a:rPr lang="en-US" dirty="0"/>
              <a:t>1</a:t>
            </a:r>
            <a:r>
              <a:rPr lang="en-US" dirty="0" smtClean="0"/>
              <a:t>a - Pre/Post-test gain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Virtually the same as it’s always been with one exception: gain is not counted only on the domain of significance!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9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Requirements for Gain 1b - Entry into postsecondary education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The participant must enroll in postsecondary </a:t>
            </a:r>
            <a:r>
              <a:rPr lang="en-US" sz="2800" i="1" dirty="0" smtClean="0">
                <a:solidFill>
                  <a:schemeClr val="bg1"/>
                </a:solidFill>
              </a:rPr>
              <a:t>after</a:t>
            </a:r>
            <a:r>
              <a:rPr lang="en-US" sz="2800" dirty="0" smtClean="0">
                <a:solidFill>
                  <a:schemeClr val="bg1"/>
                </a:solidFill>
              </a:rPr>
              <a:t> exit but </a:t>
            </a:r>
            <a:r>
              <a:rPr lang="en-US" sz="2800" i="1" dirty="0" smtClean="0">
                <a:solidFill>
                  <a:schemeClr val="bg1"/>
                </a:solidFill>
              </a:rPr>
              <a:t>prior </a:t>
            </a:r>
            <a:r>
              <a:rPr lang="en-US" sz="2800" dirty="0" smtClean="0">
                <a:solidFill>
                  <a:schemeClr val="bg1"/>
                </a:solidFill>
              </a:rPr>
              <a:t>to the end of the program year (June 30)</a:t>
            </a:r>
          </a:p>
          <a:p>
            <a:pPr marL="625475" lvl="1" indent="-169863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The participant must complete their AEL services on or before June 29 and enter postsecondary by June 30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625475" indent="-168275">
              <a:buClr>
                <a:schemeClr val="bg1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Developmental education is considered post-secondary</a:t>
            </a:r>
          </a:p>
          <a:p>
            <a:pPr>
              <a:buClr>
                <a:schemeClr val="bg1"/>
              </a:buClr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8402" y="9009019"/>
            <a:ext cx="1393306" cy="430875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V.6.26.17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922" y="2165601"/>
            <a:ext cx="8360940" cy="1187199"/>
          </a:xfrm>
        </p:spPr>
        <p:txBody>
          <a:bodyPr/>
          <a:lstStyle/>
          <a:p>
            <a:r>
              <a:rPr lang="en-US" sz="4000" b="0" dirty="0" smtClean="0"/>
              <a:t>Reminder on </a:t>
            </a:r>
            <a:r>
              <a:rPr lang="en-US" sz="4000" b="0" dirty="0"/>
              <a:t>Exit</a:t>
            </a:r>
            <a:r>
              <a:rPr lang="en-US" sz="4000" b="0" dirty="0" smtClean="0"/>
              <a:t>…</a:t>
            </a:r>
            <a:br>
              <a:rPr lang="en-US" sz="4000" b="0" dirty="0" smtClean="0"/>
            </a:br>
            <a:r>
              <a:rPr lang="en-US" sz="3200" b="0" dirty="0"/>
              <a:t>Exit </a:t>
            </a:r>
            <a:r>
              <a:rPr lang="en-US" sz="3200" b="0" dirty="0" smtClean="0"/>
              <a:t>is </a:t>
            </a:r>
            <a:r>
              <a:rPr lang="en-US" sz="3200" b="0" dirty="0"/>
              <a:t>counted </a:t>
            </a:r>
            <a:r>
              <a:rPr lang="en-US" sz="3200" b="0" i="1" dirty="0"/>
              <a:t>retroactively </a:t>
            </a:r>
            <a:r>
              <a:rPr lang="en-US" sz="3200" b="0" dirty="0"/>
              <a:t>to the last day of service (once 90 calendar days have passed</a:t>
            </a:r>
            <a:r>
              <a:rPr lang="en-US" sz="3200" b="0" dirty="0" smtClean="0"/>
              <a:t>).</a:t>
            </a:r>
            <a:endParaRPr lang="en-US" sz="3200" b="0" dirty="0"/>
          </a:p>
        </p:txBody>
      </p:sp>
      <p:sp>
        <p:nvSpPr>
          <p:cNvPr id="4" name="Rectangle 3"/>
          <p:cNvSpPr/>
          <p:nvPr/>
        </p:nvSpPr>
        <p:spPr>
          <a:xfrm>
            <a:off x="1386840" y="4213860"/>
            <a:ext cx="1386840" cy="11734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Last Day of Service</a:t>
            </a:r>
          </a:p>
        </p:txBody>
      </p:sp>
      <p:cxnSp>
        <p:nvCxnSpPr>
          <p:cNvPr id="8" name="Straight Arrow Connector 7" descr="STraight arrow pointing at the exit point for a title II participant, indicating the passage of 90 days" title="Straight arrow"/>
          <p:cNvCxnSpPr>
            <a:stCxn id="4" idx="3"/>
          </p:cNvCxnSpPr>
          <p:nvPr/>
        </p:nvCxnSpPr>
        <p:spPr>
          <a:xfrm>
            <a:off x="2773680" y="4800600"/>
            <a:ext cx="64008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6060" y="4154269"/>
            <a:ext cx="1689886" cy="6093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60" dirty="0">
                <a:solidFill>
                  <a:schemeClr val="bg1"/>
                </a:solidFill>
              </a:rPr>
              <a:t>90 days</a:t>
            </a:r>
          </a:p>
        </p:txBody>
      </p:sp>
      <p:cxnSp>
        <p:nvCxnSpPr>
          <p:cNvPr id="11" name="Straight Connector 10" descr="Straight vertical line indicating 90 days after exit, the Title II exit date" title="Straight line"/>
          <p:cNvCxnSpPr/>
          <p:nvPr/>
        </p:nvCxnSpPr>
        <p:spPr>
          <a:xfrm>
            <a:off x="9281160" y="4160520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4" name="Group 13" descr="Red arrows pointing at &quot;secondary or postsecondary transcript&quot; and &quot;Progress towards milestones&quot; indicating that the department of education is not recognizing these measurable gains at this time" title="Red Arrows"/>
          <p:cNvGrpSpPr/>
          <p:nvPr/>
        </p:nvGrpSpPr>
        <p:grpSpPr>
          <a:xfrm rot="10022476">
            <a:off x="2991180" y="5128222"/>
            <a:ext cx="6509454" cy="1020092"/>
            <a:chOff x="3383477" y="2243163"/>
            <a:chExt cx="2874448" cy="728637"/>
          </a:xfrm>
        </p:grpSpPr>
        <p:pic>
          <p:nvPicPr>
            <p:cNvPr id="16" name="Picture 6" descr="Image result for red line hand draw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595" b="12647" l="39034" r="877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941" t="5839" r="6132" b="86597"/>
            <a:stretch/>
          </p:blipFill>
          <p:spPr bwMode="auto">
            <a:xfrm rot="235941">
              <a:off x="3383477" y="2243163"/>
              <a:ext cx="2352371" cy="3385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 descr="Image result for arro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2315813"/>
              <a:ext cx="923925" cy="655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640080" y="5624383"/>
            <a:ext cx="224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Exit Date</a:t>
            </a:r>
          </a:p>
        </p:txBody>
      </p:sp>
      <p:cxnSp>
        <p:nvCxnSpPr>
          <p:cNvPr id="19" name="Straight Connector 18" descr="Straight vertical line indicating the Title I/III exit date" title="Straight line"/>
          <p:cNvCxnSpPr/>
          <p:nvPr/>
        </p:nvCxnSpPr>
        <p:spPr>
          <a:xfrm>
            <a:off x="2773679" y="5387340"/>
            <a:ext cx="0" cy="138684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2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 descr="Table showing the months of the year, from July - June, with each cell showing a different month name" title="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76349"/>
              </p:ext>
            </p:extLst>
          </p:nvPr>
        </p:nvGraphicFramePr>
        <p:xfrm>
          <a:off x="426724" y="4601464"/>
          <a:ext cx="12054842" cy="981456"/>
        </p:xfrm>
        <a:graphic>
          <a:graphicData uri="http://schemas.openxmlformats.org/drawingml/2006/table">
            <a:tbl>
              <a:tblPr firstRow="1" bandRow="1">
                <a:tableStyleId>{C6439A3C-7FEB-44BE-A2A0-F64AD067ACC9}</a:tableStyleId>
              </a:tblPr>
              <a:tblGrid>
                <a:gridCol w="924806"/>
                <a:gridCol w="924806"/>
                <a:gridCol w="924806"/>
                <a:gridCol w="924806"/>
                <a:gridCol w="924806"/>
                <a:gridCol w="924806"/>
                <a:gridCol w="924806"/>
                <a:gridCol w="946383"/>
                <a:gridCol w="954003"/>
                <a:gridCol w="906396"/>
                <a:gridCol w="924806"/>
                <a:gridCol w="924806"/>
                <a:gridCol w="924806"/>
              </a:tblGrid>
              <a:tr h="98145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Sep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Apr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May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June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July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493922" y="1703990"/>
            <a:ext cx="10545678" cy="1187199"/>
          </a:xfrm>
        </p:spPr>
        <p:txBody>
          <a:bodyPr/>
          <a:lstStyle/>
          <a:p>
            <a:r>
              <a:rPr lang="en-US" sz="5400" b="0" dirty="0"/>
              <a:t>Example for Measure 1b</a:t>
            </a:r>
            <a:br>
              <a:rPr lang="en-US" sz="5400" b="0" dirty="0"/>
            </a:br>
            <a:r>
              <a:rPr lang="en-US" sz="3200" b="0" dirty="0"/>
              <a:t>Exit &amp; enroll in postsecondary education and training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sz="2800" b="0" i="0" dirty="0"/>
          </a:p>
        </p:txBody>
      </p:sp>
      <p:sp>
        <p:nvSpPr>
          <p:cNvPr id="17" name="TextBox 16"/>
          <p:cNvSpPr txBox="1"/>
          <p:nvPr/>
        </p:nvSpPr>
        <p:spPr>
          <a:xfrm>
            <a:off x="8949034" y="3256379"/>
            <a:ext cx="3454549" cy="744791"/>
          </a:xfrm>
          <a:prstGeom prst="rect">
            <a:avLst/>
          </a:prstGeom>
          <a:noFill/>
        </p:spPr>
        <p:txBody>
          <a:bodyPr wrap="square" lIns="127985" tIns="63994" rIns="127985" bIns="63994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If student leaves past here, 90 </a:t>
            </a:r>
            <a:r>
              <a:rPr lang="en-US" sz="2000" dirty="0">
                <a:solidFill>
                  <a:srgbClr val="FFFFFF"/>
                </a:solidFill>
              </a:rPr>
              <a:t>days falls into new PY</a:t>
            </a:r>
          </a:p>
        </p:txBody>
      </p:sp>
      <p:cxnSp>
        <p:nvCxnSpPr>
          <p:cNvPr id="19" name="Straight Connector 18" descr="Red dotted line showing the end of the program year (june 30)" title="Red line"/>
          <p:cNvCxnSpPr/>
          <p:nvPr/>
        </p:nvCxnSpPr>
        <p:spPr>
          <a:xfrm flipV="1">
            <a:off x="11567160" y="4098936"/>
            <a:ext cx="0" cy="2214391"/>
          </a:xfrm>
          <a:prstGeom prst="line">
            <a:avLst/>
          </a:prstGeom>
          <a:ln w="3492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977624" y="6417364"/>
            <a:ext cx="2346960" cy="2591450"/>
          </a:xfrm>
          <a:prstGeom prst="rect">
            <a:avLst/>
          </a:prstGeom>
          <a:noFill/>
        </p:spPr>
        <p:txBody>
          <a:bodyPr wrap="square" lIns="127985" tIns="63994" rIns="127985" bIns="63994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DANGER </a:t>
            </a:r>
            <a:r>
              <a:rPr lang="en-US" sz="2000" dirty="0">
                <a:solidFill>
                  <a:srgbClr val="FFFFFF"/>
                </a:solidFill>
              </a:rPr>
              <a:t>ZONE Last service date past this point </a:t>
            </a:r>
            <a:r>
              <a:rPr lang="en-US" sz="2000" dirty="0" smtClean="0">
                <a:solidFill>
                  <a:srgbClr val="FFFFFF"/>
                </a:solidFill>
              </a:rPr>
              <a:t>may not </a:t>
            </a:r>
            <a:r>
              <a:rPr lang="en-US" sz="2000" dirty="0">
                <a:solidFill>
                  <a:srgbClr val="FFFFFF"/>
                </a:solidFill>
              </a:rPr>
              <a:t>allow </a:t>
            </a:r>
            <a:r>
              <a:rPr lang="en-US" sz="2000" dirty="0" smtClean="0">
                <a:solidFill>
                  <a:srgbClr val="FFFFFF"/>
                </a:solidFill>
              </a:rPr>
              <a:t>time to enter postsecondary after exit.  POST-TEST STUDENT!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22" name="Up Arrow 21" descr="Red arrow pointing at April - June on table, indicating those service dates are not applicable" title="Red arrow"/>
          <p:cNvSpPr/>
          <p:nvPr/>
        </p:nvSpPr>
        <p:spPr>
          <a:xfrm>
            <a:off x="10843615" y="5655821"/>
            <a:ext cx="614978" cy="58469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985" tIns="63994" rIns="127985" bIns="63994" rtlCol="0" anchor="ctr"/>
          <a:lstStyle/>
          <a:p>
            <a:pPr algn="ctr"/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umain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792</Words>
  <Application>Microsoft Office PowerPoint</Application>
  <PresentationFormat>A3 Paper (297x420 mm)</PresentationFormat>
  <Paragraphs>210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Hind</vt:lpstr>
      <vt:lpstr>Courier New</vt:lpstr>
      <vt:lpstr>Calibri</vt:lpstr>
      <vt:lpstr>Dumaine</vt:lpstr>
      <vt:lpstr>1_Dumaine</vt:lpstr>
      <vt:lpstr>Measurable Skill Gains</vt:lpstr>
      <vt:lpstr> Why Measuable Skill Gains Matter</vt:lpstr>
      <vt:lpstr>WIOA Accountability</vt:lpstr>
      <vt:lpstr>Hold the Phone!</vt:lpstr>
      <vt:lpstr>Gain Type 1 </vt:lpstr>
      <vt:lpstr>Requirements for Gain 1a - Pre/Post-test gain </vt:lpstr>
      <vt:lpstr>Requirements for Gain 1b - Entry into postsecondary education</vt:lpstr>
      <vt:lpstr>Reminder on Exit… Exit is counted retroactively to the last day of service (once 90 calendar days have passed).</vt:lpstr>
      <vt:lpstr>Example for Measure 1b Exit &amp; enroll in postsecondary education and training</vt:lpstr>
      <vt:lpstr>Example for Measure 1b – Scenario 1 Exit &amp; enroll in postsecondary education and training</vt:lpstr>
      <vt:lpstr>Example for Measure 1b – Scenario 1 Exit &amp; enroll in postsecondary education and training</vt:lpstr>
      <vt:lpstr>Example for Measure 1b – Scenario 1 Exit &amp; enroll in postsecondary education and training</vt:lpstr>
      <vt:lpstr>Example for Measure 1b – Scenario 2 Exit &amp; enroll in postsecondary education and training</vt:lpstr>
      <vt:lpstr>Example for Measure 1b – Scenario 2 Exit &amp; enroll in postsecondary education and training</vt:lpstr>
      <vt:lpstr>Gain Type 2</vt:lpstr>
      <vt:lpstr>HSE as a Credential and MSG</vt:lpstr>
      <vt:lpstr>Obtainment of a High School Equivalency</vt:lpstr>
      <vt:lpstr>Gain Type 3</vt:lpstr>
      <vt:lpstr>Gain Type 4</vt:lpstr>
      <vt:lpstr>Gain Type 5</vt:lpstr>
      <vt:lpstr>Requirements for Gain 5 – Passing Technical/Occupational Knowledge Exams</vt:lpstr>
      <vt:lpstr>Additional Requirements for Gain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Measurable Skill Gains</dc:title>
  <dc:creator>Tupa,Carrie</dc:creator>
  <cp:lastModifiedBy>Green,Anson</cp:lastModifiedBy>
  <cp:revision>45</cp:revision>
  <cp:lastPrinted>2017-06-21T00:34:31Z</cp:lastPrinted>
  <dcterms:modified xsi:type="dcterms:W3CDTF">2017-06-26T16:04:46Z</dcterms:modified>
</cp:coreProperties>
</file>